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6" r:id="rId3"/>
    <p:sldId id="334" r:id="rId4"/>
    <p:sldId id="336" r:id="rId5"/>
    <p:sldId id="337" r:id="rId6"/>
    <p:sldId id="287" r:id="rId7"/>
    <p:sldId id="271" r:id="rId8"/>
    <p:sldId id="272" r:id="rId9"/>
    <p:sldId id="302" r:id="rId10"/>
    <p:sldId id="273" r:id="rId11"/>
    <p:sldId id="274" r:id="rId12"/>
    <p:sldId id="275" r:id="rId13"/>
    <p:sldId id="276" r:id="rId14"/>
    <p:sldId id="288" r:id="rId15"/>
    <p:sldId id="332" r:id="rId16"/>
    <p:sldId id="333" r:id="rId17"/>
    <p:sldId id="28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>
        <p:scale>
          <a:sx n="81" d="100"/>
          <a:sy n="81" d="100"/>
        </p:scale>
        <p:origin x="-10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457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95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449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DCDBB-B4CE-47FF-9E8E-8CE6CCD98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54027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6EB99-9E89-4AB9-8F2E-B2DC1FD69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3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5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9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8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41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3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91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76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7004D-B7C6-4F0E-9348-20A194EA6A16}" type="datetimeFigureOut">
              <a:rPr lang="en-GB" smtClean="0"/>
              <a:t>07/04/2020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B4AF4-E1AD-41BC-A661-096B4067C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37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" Target="slide10.xml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6.jpeg"/><Relationship Id="rId7" Type="http://schemas.openxmlformats.org/officeDocument/2006/relationships/slide" Target="slide1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" Target="slide10.xml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600200"/>
            <a:ext cx="6477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2701925" y="1706563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2819400" y="2057400"/>
            <a:ext cx="594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562600" y="6491288"/>
            <a:ext cx="3579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04800" y="19050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2" name="AutoShape 16"/>
          <p:cNvSpPr>
            <a:spLocks noChangeArrowheads="1"/>
          </p:cNvSpPr>
          <p:nvPr/>
        </p:nvSpPr>
        <p:spPr bwMode="auto">
          <a:xfrm>
            <a:off x="85294" y="3132022"/>
            <a:ext cx="2589212" cy="704850"/>
          </a:xfrm>
          <a:prstGeom prst="flowChartTerminator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3" name="AutoShape 17"/>
          <p:cNvSpPr>
            <a:spLocks noChangeArrowheads="1"/>
          </p:cNvSpPr>
          <p:nvPr/>
        </p:nvSpPr>
        <p:spPr bwMode="auto">
          <a:xfrm>
            <a:off x="24140" y="4223865"/>
            <a:ext cx="2590800" cy="685800"/>
          </a:xfrm>
          <a:prstGeom prst="flowChartTerminator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4" name="AutoShape 18"/>
          <p:cNvSpPr>
            <a:spLocks noChangeArrowheads="1"/>
          </p:cNvSpPr>
          <p:nvPr/>
        </p:nvSpPr>
        <p:spPr bwMode="auto">
          <a:xfrm>
            <a:off x="62182" y="5292494"/>
            <a:ext cx="2589213" cy="784225"/>
          </a:xfrm>
          <a:prstGeom prst="flowChartTerminator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5" name="AutoShape 16"/>
          <p:cNvSpPr>
            <a:spLocks noChangeArrowheads="1"/>
          </p:cNvSpPr>
          <p:nvPr/>
        </p:nvSpPr>
        <p:spPr bwMode="auto">
          <a:xfrm>
            <a:off x="48577" y="2019190"/>
            <a:ext cx="2590800" cy="685800"/>
          </a:xfrm>
          <a:prstGeom prst="flowChartPreparation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73" y="1681013"/>
            <a:ext cx="3352710" cy="2303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25" y="1672998"/>
            <a:ext cx="3103652" cy="2311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02" y="3984993"/>
            <a:ext cx="3101975" cy="28730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13" y="71577"/>
            <a:ext cx="90805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46-Bài 44: </a:t>
            </a:r>
            <a:r>
              <a:rPr lang="en-US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 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DẠNG VÀ ĐẶC </a:t>
            </a:r>
            <a:r>
              <a:rPr lang="en-US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 </a:t>
            </a:r>
          </a:p>
          <a:p>
            <a:pPr algn="ctr">
              <a:defRPr/>
            </a:pPr>
            <a:r>
              <a:rPr lang="en-US" sz="3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CHUNG CỦA </a:t>
            </a:r>
            <a:r>
              <a:rPr lang="en-US" sz="3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CHIM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984992"/>
            <a:ext cx="3383921" cy="2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7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 animBg="1"/>
      <p:bldP spid="2063" grpId="0" animBg="1"/>
      <p:bldP spid="2064" grpId="0" animBg="1"/>
      <p:bldP spid="616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3" y="743681"/>
            <a:ext cx="2478634" cy="24928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2658876" cy="3138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89" y="3428999"/>
            <a:ext cx="2604306" cy="313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743682"/>
            <a:ext cx="2880320" cy="2492894"/>
          </a:xfrm>
          <a:prstGeom prst="rect">
            <a:avLst/>
          </a:prstGeom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Cung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cấp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lông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làm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áo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khoác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gối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chăn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 trí</a:t>
            </a: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4092" y="743681"/>
            <a:ext cx="3184250" cy="2492895"/>
          </a:xfrm>
          <a:prstGeom prst="rect">
            <a:avLst/>
          </a:prstGeom>
        </p:spPr>
      </p:pic>
      <p:pic>
        <p:nvPicPr>
          <p:cNvPr id="7170" name="Picture 2" descr="http://static.aochongnangdep.com/1043/picture/2017/09/29/ao-khoac-long-vu-humbgo-15066804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32208"/>
            <a:ext cx="2931840" cy="29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cảnh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9463" name="Picture 7" descr="ANd9GcSGSvq4xUddSfyu9qolUwq9UfY9Z-jWXax1iL_Lsj_RGRkvBoH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640" y="609600"/>
            <a:ext cx="2745559" cy="248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ight Arrow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94" y="3532051"/>
            <a:ext cx="4138873" cy="287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7" y="609601"/>
            <a:ext cx="2545246" cy="2507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5331" y="4016261"/>
            <a:ext cx="2877342" cy="1852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552" y="609601"/>
            <a:ext cx="2549448" cy="250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289" y="3567863"/>
            <a:ext cx="1883454" cy="282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huấn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luyện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săn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mồi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tham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itchFamily="18" charset="0"/>
              </a:rPr>
              <a:t>du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lịch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0484" name="Picture 28" descr="http://upload.wikimedia.org/wikipedia/commons/thumb/8/81/Ninox_strenua_-Lane_Cove_National_Park%2C_Sydney%2C_Australia-8.jpg/220px-Ninox_strenua_-Lane_Cove_National_Park%2C_Sydney%2C_Australia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86" y="730443"/>
            <a:ext cx="2487995" cy="254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Cl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70" y="730443"/>
            <a:ext cx="2427312" cy="254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7" descr="https://encrypted-tbn0.gstatic.com/images?q=tbn:ANd9GcSKyVlGMD2nY5BcqGz72dmhXWdCKoZs3Zi_89v9Ou6Hhvhl-5gk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6" y="3930843"/>
            <a:ext cx="2487995" cy="24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4" descr="https://encrypted-tbn1.gstatic.com/images?q=tbn:ANd9GcQlHIWnha9w0lZ_nKUyz_IG63dDoIUZNx2mif1c4jxodoDGUUL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452" y="3930843"/>
            <a:ext cx="2366629" cy="24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0" descr="https://encrypted-tbn3.gstatic.com/images?q=tbn:ANd9GcQTMvrxspjwuLaqTFwiqdnNJJ07KOCROZT48o_ptt-qeQXAY7TUX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70" y="3930843"/>
            <a:ext cx="2427312" cy="24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ight Arrow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altLang="en-US"/>
          </a:p>
        </p:txBody>
      </p:sp>
      <p:pic>
        <p:nvPicPr>
          <p:cNvPr id="1026" name="Picture 2" descr="Kết quả hình ảnh cho chim huấn luyện săn mồ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6" y="730443"/>
            <a:ext cx="2487995" cy="256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23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8" descr="https://encrypted-tbn3.gstatic.com/images?q=tbn:ANd9GcSLnkxwAY0_SDZV7XntCh7TMbvFDBBcbRocbZ0I25xKaSq8BS5B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6" y="646113"/>
            <a:ext cx="2436440" cy="24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s://encrypted-tbn1.gstatic.com/images?q=tbn:ANd9GcQim4I39AKYeuU1hFl-9rnk1PNfwuDzLj6xu_yAG68aU42_02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374" y="646113"/>
            <a:ext cx="2497351" cy="238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6" descr="data:image/jpeg;base64,/9j/4AAQSkZJRgABAQAAAQABAAD/2wCEAAkGBxQTEhUUExQWFhUXGBsaGBgYFx8fHhwgHx8cHxwcHx0cHSggIBwlHxwfIjIhJSktLi4uHR8zODMsNygtLiwBCgoKDg0OGxAQGzQkICQ0LDQsNS8sLCw0NzI0LCwsLCwvLCwsLCwsLDQsLCwsLCwsLCwsLCwsLCwsNCwsLCwsLP/AABEIALcBEwMBIgACEQEDEQH/xAAbAAADAAMBAQAAAAAAAAAAAAAEBQYAAwcCAf/EAEIQAAIBAgQEBAMGBAMHBQEBAAECAwARBBIhMQUGQVETImFxMoGRFCNCUqGxYsHR8DNy4QcVU4KS0vEWJENzomM0/8QAGQEAAwEBAQAAAAAAAAAAAAAAAQIDBAAF/8QAMREAAgIBAwICCQMFAQAAAAAAAAECEQMSITFBUQQTIjJhcYGRodHwUsHhBRRCsfEj/9oADAMBAAIRAxEAPwCR5fxeJRj9y7qehU1QR4N3YSGFgext+tH8wY0xsUsQDqrL/wCKDwsCSa/aJQe2evHeWPaiLcbo2Y7ETZHJhKqFOtTpeWIxyANGb2VjceZdRr6g1acVFsK48QXsBvqbkD60p5hwcoiVyQ6qUIFvX/WiqfAHRrn4pK8qyppnUMyggWcEhiLbXIzA/wAXaqHgk8EkokkChwrLIpAyuDa7gbB13I7G9SXCMZH994qMUHnBUHy3IB26a/pTLDYCJ7/Z5Q4YaqzWYdmU7hh3ttcHelVp2Vg313Qs584hjMPIqMxGW4SVSfvEv5b9yo8poLBc657LjIUnTrcDN+tUWDx8Tn7LjEEgQlc5FitwBe/fY3Hr0pfxzhWCikMTtlYAEajUHY06ca4Opj/l7jfDYS0mFYxZwA8LX1tsRfS/saVc58jTyOZcNHnRvNkuAy33AB0I+dTWK4PEhBSUd7Guncp8cM+GVFkAmQhQx/mPaimrsZx6NHG5EljYRyoyMDazKQf1p7gOICM5ZF6daouL85r4xhx+DVpI2ynt6ML6i41360DzRiMNKD4cUkZC3BO1O3q2aJuKAOA8Uli8aaMgJf4T1o7E8WixULXUI5FSeCnYxiJfxNrVHwlMG3iRYh2Rtkt/4pJwp7CNNmuBPs0lj5leP3qh5U46pX7MX0Y+QkAgE/hPodqS4vBRx+GplLLqAwOutAYzA+FkIJDNqfcHceldtz1GxydFAcTJh2aPIWiFzexsn+l6E4uZ5mjljjZYVXKWNgSb+Yhb3y9dutVfMxMeCjBbMXCksNiTrcDe1r/UUI+PKYdWUhwvxezG2vTQ/tWXM9Ek63+4922iH5mwpjKggWIupHWiOEzfdEMAUW2nW56VvjcstpkzKGvGb/p7Vtx65VSWwCX1AX+7iqXsohjDqhZx7l3EO3iqF8PLe9wAPT3rZy8v2Q+IieM4GvUA+21HcX4zJPDocq2ugtoaksKZw11coe4P8qtDXOFPYZ7PYN41xieSUyOpUt09Kd8syMuFnm1ztaKMDclt7epuPpQk+JhkCiZbudC6HK3vbY02xPhwOFjLHwowASR5pGLeawHQX/TtciVKNJCS1PdifFRGMph3PmXQjoS2xB7a1RcG4Y+KidJc6z4cqVdgcmU2sCdqWY3heHZUkOI++YAEAFgNbhRbqL6i+9X3EuLhIosOjFyqq0hUC7EDzE30vewA129Ne2q3+MKT6ifiHMUURZmXOFI8KOxAJ/O49ex6DapbiWHaWR3hQJG/nGvW3TXS5BPQ0wl+zvM9rtmXMLtca9Nr3H8qB4zCscMbwkgXyyjsdwR2pYOtgPd7kvxWdlewY20Op6+vej8JinljXK+R0OpBtcHv3APehOKlXYqNwLg96E4dNkY+otWvSnAVLeil+2RwyhcTEGGhLw2UsPUaAn10pxxzDYZ4s+FUgDexvb/MD5qksRwmfwfHYWjuLEnVgTYEDt61p4Zjyj3ufr07VncNrj0/PgDo0b5LgajTuK18MxCISWBNz0p9PEs654cpNjdDp81bYex07W2qXGHNtdCDYqdGFvQ02Kaad7EkqLVOOpYbfMG9ZURlPqKyqeVENHUuWZ4cVB9/rInUdq3ty/hZhfDy69if7IqVw2JCyrPhhZPxLf6i1E89cOeN0xWFJCyDzZO/fSsssep9h6jJXR541w+ZRZj8JG50OvQ0y4RxIuRBLorArfcX0y29QRepEczzyRGCUhluDcjzaG9r0YmPjkXyNZxqAe4pHGePYk3paof8MYYdyxUNEXkgmXqFfY+oGo+lSeO4BLAfERiyg6Mp6dD9KccIxUwZ5RluGzlbXuQdx7H9Ce1NOJcdd1MiquRwSUP4WGjAel9fnVY5NPJRtJAXJOOszq4DCQ9RfpbX3FUn/pDDSAhw50sj3uYtSdPzDXr/AK1McpYrBgFpPE8bXY2WqZOaPD8vhkr3vrQc9Eh1JR9Y51zXy9Pg3AlGZGPklX4W/o38J/XetHAce8Lq6EjKwJsexrqLcy4d42SRM6No0bjQ/wBD61Pz8oxurPgHDruYXP3i+g/MP196q8sZRqPIbT9U8/7R+HDERR4+Ih1sElI3Gpyk+17fSpzE8SZsGVJ7CnHJ2LeEz4TFIVilB0YbE6EX6VFY3MhaMm4ViPod6dRukc+415awhd79EF6FgH3rOehNF8GneKJnA0PWgIHuLdyb1P0tcr46fuTkUvBMdhp/u5lysDo17U/XhSvE2HdwZAS2Hb06gn+VR/Bnw8Mt8RGZFtYWO3c2uL/XT1qw4Pw2HFYvD/Z3kVFfMwa5AUa6X1BJ8tjfeklNWkGPctuLcIXEReBIVRxkCOQCVUZbke9rVET8PWCaeB38RLWUd2sCCR31+oNWkfDRjMZiVlJCQtGisjHzlbObj0uBap7nThipKZFN9cj9wd1P996XPdWWSSdvoTPEQkIAUeY7g62/pSB+KOTlLG23y9KrsPw7xiQdFJ26t86TY/lciYBfhJF77ijhSatgyZq4AYbRupk1Q6LftTXg/BRJIY1K+a5ViL+w9qL5g5bLomQ3yHT1HUV9nUQZJdvD6d/SlyS4Qqlq5Ynk4e0c2WdCnh+cgfjsdADbYnr2v1onyyhXtlLykb/CgS599QTf2pnznxmPEYeB4mvckEEeYGwuP8v+lInl+zpkYBi7Cx3ygDWx9bgH2p1Eeu44biEBlKGMCJUElgT5SGsqj+I736aGtXFcX98kkOwABTTy20sPlSAzqqM27Mb2/b+/fvWrh+MsPPe5/ajJW7RPVbGmOgeGWNyhVGvZrb36e+taMdK3nQjym1/5Gn2E4pBKiwG4LDqSRmGxpdxyMpdVFwwBUn06Xqae62GoiZm8x7jStkCZ3UDQswX6m1ByAkknSjuCYdpZkRQTdhtva+p+Qr0ntGwNFxzxiLRBF+BmWNT0yxj+bftUJIpHTTvVP/tAxSeMkUfwxqfqf9KmYcVYFSLg1i8LFrEnXIsm7M4djDFIGGoB1U7HvptVxHhcJjXS6sC62HhtZkYa2Cm+dbXspuRY27Vz5lI9qc8GwUlvEU2ykEa1XND/ACTph2soJeRsWCRFLG6fhYuFJHqpFwaymMfN0lhmSNz1YgXPvWVj8/J+lfL+R6h+f8OfQYhl+EkV0blvjCvhzHms1tAfzdv771zWWMq1jTXAKyAGxGoINbMsU9ycW0bsdiPFdvIFcXBAofhfBJJZVTa51PYdab8R4c8cwlIsH1B9aK4XjC6GQKFcaZh1qTyaYtxEUXqoOwmF+zYlo0VnXw2Atc2OXrbW16n5uYQ8TLlIa3yv1qi4XiPClSXP5gRm/iU5rk+v9RSTnfgywSO6f4bsCvfUXPyvepY4RnWvkecFZ55TRcjE2uT1qh8O4sGIFQ+HwU6hXVGKmx06iryPiWGnh8n3M6LqrbNS58U9TlFmdxt7M2Nw+EpqzZ7dhakvhENYZlPz/cV4w/HkbRvKaJ+1slnXzr26ipJb1NUxPeqChxOYDLMPGXoW0cez2uR6MDWjEcNw8+qAFvyNZH+R+Fvkb+lPuHcbhmS0igjrpqKRRQpPipIoiAii4J79qstXR39GV1P3gWLwaCMwjNGezD+zW/ljlWAgyYnEWUbJELsfe4NvYCjsRhZgyw+Z7nyj4vpfYfpXzH4BYhlJDTHcIfKg9T+Jj9B60PNklTO190LuPphDMi4OGTQ+cygn2AB/XTtVfw/GnDQLIFUFTroANSBsP3qWXGeCc7m57f1NC4/i0k4VTsxGg9TYCu9eqNGOl6TRWcj8TxOJnkjSUKzFmZitwu2o19dvagOfppoZpAxLJmVWe1g2isD7gn+7Vs5HwwGOMSytG3htYqAQSCPKb+l/pTnnGzTthXIJdFcH+NdD8mUVSlQ/JKcHxZUaXJBut+xqnw/F45LJMov0brUimJ8IFWFshKm/p0oTif36iWBiGU6gVPG2nsF4XoTXJ0tsMqgWvlOzbj59aX8U4YrgrIAVPUbH51KYfmyWEqlw2mobb/SqbCcdHgM6KFva4IzKCdLjtVrTjZFpXpezIzG4FEnWHUop3BHW18xPQC360CB9pncXAAJEY73IAUbaAXbYbetHcalEuJndbKFDO3YaCwH+ZmCgeteJOArDDG87NFK3nXT5j59aaD2saTqKQPx3l2TDAM/mVvgI/UHsRSiIHKb1b4bFHH4d42I8VSGH8VvxDse4qOfKjsHv5Tse9dFve+RdC6HrBsO9m2q54Ri/HgMZCuV3B79CO1/3rn8UoY5hpreqzEZY1TF4YhdAJEH4W727HtSZVTHiSa4MvK6ZGLLmJUDYLqSfQDrVDyCio08hGipZbC56k/sKpeG4JMW0mIj8sssTQOANi5AzWHYXpfgOAfYY5nlbNbMFIuASLjY7H+tDPkvE13o5ckDMwklYk/ESfrQci2Nq2mTzE14ZgetboqtidH0zDJltre96KGKKDKrHUUBXp7Nboe9FxTCjZ9oavtekwi2+OsoeiEpsTy8yurk5u4AvT3juFJwwZUtl1NHwcy4MCxJPyrViObsLlZACwItltWeV0JHdibiBkkjgR20bVfS4rEwSxBYy1spzOb/QV7njVmhjhVywBNjuBv8ApSPFY3zZWve+pN9fSs+8nS4KuLjyPcXhojlMYbI5ysw6MbG+voDX3mjAmSMQNIqy4ckan/EUgFSD3/rW6Xi8bQBIoFFgNQdQR1pZx3DNiohMp1iyI4A1IN8p76EW+dNGVy7CUkWvCJMOYIkDrmygZRve1a+JcERtWQH12NQPDIp4mVlfUHQHT9xTuPEvK3/uRIykWujafpQbd0qEahRtl5Rw8msblT2vek+O5axOH8yHOo/L/SrnhXDsPGmVS1jr5zqPaivs7pqhzr2NU395OjlScUZTe1m77fWtvAcYQ7yXAYnarjjPDYpUY5cjgH0pRyjwyLDwSYzEWIjP3Yt8Ug2A7279/al0xcXSoaOO1sUU7TwQRbB5dWzfEidPr2/pSLi3G4YtVAZutJ+JcexOKkJVCM/odu3oBQMmFRCM2Z3G+nl9h3pfKfXj6mlOMI7bv2muXHCR88vw9FFEcJxQfEK4+BW0Htr/ACowxxYh41VLW1bT9KLbhcYnCIuQBRe2upO/vRjONaapktbkrCeUuFSz4x5YyUILMCNQov1HUelPOe8A6YuBVk8VnXR2CggqbgggWpnyUIcG8jGT/FtYH0JsB9f0pbzaEd7o5+6ZiAozG1723sPYn5UNS02PFUr5JjmDicTGY5MruFv2zAFWHzsNaS8uYSZHDAWB3zdR6KLsfkKoOKx+RZ4gq+Le5sSyn56C/cAUmwiurFgTnP4mbWj5lRaGU1CW7DuI8Nu5lCPYDUmwA9hv+tL+GY51D2vlcqMvfUEfO4oniHE3ylJZASRbyn96ElfLCuQ5SLm4GtybAX/vehjTa3FfpS1DXh8C4pwqkR5hdmbrlJJt31ZR/wAt6oePYsDDnDzushPwuD5gemlRb42MMPvMmmXNkzaW00uO1EDl3EEZ42imB2Mcg1+T5dfTWqtRVW67CyuIuEMmHe5Dj8hAtf8AvtTTGcNbiIDQgePY51vYNbYj+K1NeDLicXnwksiRlRoJF1uO39azA8OfA3GIBQ5/LIpuD6j0/Wm1deoOPcSxwFoToUeNssine9bOCSjOFc2VtCfSugc4cDWaMTeIgcqMzL8MmmhPZhUxyHwjxsSgZC8ZJuQNPLrqex2rm1KI62dFvyfwhI8LmS6OwdiQdSFJCNZtANL164vwb7bhMSniMrl/EizWGyjQ+jG9PMdxVAHMaoXVlTIBckXCm1tvMSB8qm8RzHh3xwhyO7eIrt5rKlls1u9rag9andb9g7cHEnFtDoe3X2rbguFTStaNb6XJJCgDuSxAro/NfMscRfwEVEJYKABdiepO9tbmuYtKTuTWnDleRNpCocNwmONby4mPP/w4/Ofm3wj9aClkiHwIT6s39NKDXQV7Ugi9VSfVnN9kbxih+RfpX2h7VldSO1FHxTCBR5I2HcmhsA0eZVIuxI+VOOYkeRC2cBeiil2I4cqxwyR6ML5j+xrzsOXVBanuLCGwdxviTxYkGNirBbEjqKXY7iEeIdSVKHZjff1tQeLxRaRWbU21r5h8M0jEIu2p9KtjxKMVfI82mxrBxKONjGwNhsy/uaoeFWCpY2jnV4z/AJx5lv72FC8H5MV41eVjd+nYV45aw6DEtGxLLG/lH5joDb1A19xUpQg70/EHl0r7jGXg+IVM/hsU7jUUAmKddgPmKd4fmpcLM8bEkKxUgfoexpBzDxF5JC8WXwydwLWPqKzrC5cfUSWCv8g2Pj0inZSOxrZJziY7fc++Vv5Gp/B49ixV8pA3Nq9xYqOZ1iCnM7BVt3JteqRhOD4JvUuSgwc8nFJciKyqLZuw/wAx7+lE8anRnWCLw/Ci8qXOgtu1urE31rzzNx+PBQjBYSwAWzONyT8RP8TW+QtUqhYgZhlJ2DAi/tVJtrjgtKdcqx0k0rTeFEQlh8bC+Y/09qB4tiMdhyGdFYdwtxQGKge2l79LGqDgHAsbIn30jxRdMx8x9lOo+f0oLLCEdUqoEXLI9hHHxaUnOLeI5sFAuT7DenvAoZsxaUHxX0WNSM3rm/Lp31HUUz4lJhsBEQqgyuLC/wARHc+npWzlfBTMVxBAVWXQHc63BAGy2+t6nDKsybhHbv8AY0rDGG0nb7fdinDcRMztAjCNhmFtvh3u2526ED0rzwLEMsRVSPiJ+tPouUsOru7KzM5JvnItmNyLCwtX2fg4sFQFQt8uWwtc3+dGcKjUGJLw+SS2YklxpeJ10zROrW7jaguOcejeMo0IDnY9vWmOL4CY5HYSm7CzZh5flYUMeGq65Xy3A3byg+xNtfQ2oPZpvf3CzxZEuLI/FeEwGQt4nW+xrbiioVVudDqPYD+dODwBUYsLgjoelTxXxZAqkAtfVjZRvrfoLAfOtOKcZ+rwicJdgZpdTTHhPGHgN0Ngd1Pwn3Hf1r7Dw/DRm807Sn8sK2H/AFt/IUfDzFDCP/b4SNW/PIc7frVZqMlVWh37Sy4LxXx1D+E4y/iKkqPVXtp+lE47D+MuR3LoCCEk8yi3ZhZx8ya59PxjFYvRpdB+G+UfQb1sgx+IwptfOnY6j5dRXnS8O4P/AM5U+wji+hZ4zHvBF4awpbb75iyfIjT5G1VvLWaLCNPNLG8jjyCO2ROwGXc9SaiuF8cEig2y30sdQfSvseDVnPg/dZjYhScrm/5dl7X/AEoQ8TKO01QqnJci9YWTGrILsGlVhlve4cE+nTrTfiWGQS4iVFVZpTbOWzW01VNgLjUnfWnQgSGImRRe3mIAsPQZiNL/AFqO43i4EUx4SRgT8Ry6sLa67ix6ba00Zyy2o8FfVS1G+DlsYtEklKDw7rka65l3vdNb3vRcn+zDDSIGWcxMRewYOv8A+rNU1gsS5QIthY/4hADa73Ya5aL4RwaLEgxyyMiAjUBbltbDXbS+wq6nOLq6RyoR8y8qSYUZlPjQ/wDEVbAe4ubD12pFhYbsPNlHUmunxYKfhzZRDLicC41suZoydCRYb+lrEUr49yIGvLhGGQjNkIbbuuhIt1Q6r7VrhkdbsV7Er4EX56+UbHyXjGF1iuDsQy/1r7R1w/UDQLcV4g8pJNvWnHC8UzwlSpIBAvS48WR2zEW705wcqtHkQgZ2FZ816Umgq7E0gCytb8nWh4sY0YbKbXFjRGIQfaJQSbC4FfMLwhpEaVvLGptc7sey96pqilcuNg6blSK2LjTYXBQs5DSSAEL2U7D3tU1wSdpJiB8bsSvuQaV4mV5D1ZUFvai+CYtIiGt94GGU9u1LDBojJ8t/iQ2Sd0uxQcx4BftJkuckqo9z0JADA+xBoDieGOFJTW/f07inHGQMQyBbhfOUbW2tmK9jZswpZzFDK2GglZbot4897nQ6BhuKSFtq2I1uT/jHX1r3h8SY2Dg+YXt8xb+dCvJb3r1hMM8jBUUszbAC5Na6VWzqCMHIGnj8TVcwvXQJ+GtjAI0WyLtMdgR0HUn0H6Vp5Y5GVCJMTZ26Rg+Uf5vzH0296uDJawGg6W2+Q7V4njP6hFSrFu18v5LY8d7sW8C4DDhl0zSv1d/5DZR+vrX3j/F2jAyIZJWNkUAm3rYdAP7FA4rj2Z/Cw5Ba5zym+RAPiN+rAdPUUNxvmIYeNfBuxNiWuMxFxfcWvb3sTt3j4bweTPPXm/PsjTtFVET4PlTEz4gS4oWTNdgzDMQNlsLgA7e166OjnbbTtSHljj4nQFx5yTpftb+/rVFiL2XIpYnS11HubsR+9ew4tbLoLFJHwJp6nS5rLKtz260BiuI+GSJCq27kW/expTxvmJFjF7gHW2uoOxtvrS+yigHzLxS2imxJ6/pSHCcUvbPa7dttO/rS3GYyCYEyZlJvlyn4etz0IOxvroKRpizY39hb96Kw2jnkos8TiQMPI8chHkIKmxHawJNwNe5tUzwPhQmzZmygWGm5PYVqlmcQ65grnc7NlsTbTW2l9eoqr4bE+FhCoQJrLI4JIsHAZdrH4SNiPnXaXCD35MuTTKXY1x8sQgDRmJ2JbT6LSTFcqz+JZBmBOw0qmwPHHTM0iAyvcIxstxfUqoFv+br61ofmQK33mcHfTp7VmhLNCWzsi409mDR8rQYQ5sZLdtxGh/c/0ra3HoZB4EGHFyfjY3tWniuKhkAOQuD+Ia0twODQPeGYKbag7/SnvzIuU+fp9DtTppIKljaFst7ljZVHfqfkKpouI5EteyhdCLXBPY/I60JwvDAyA+Vr2DZ/XZfbqe9q98aa8q/ZzGEiGW51zHW5HSwubfOs7mn6L+LFh6tsIMHjRq8jsykiwzW16X6mtKcEgzA3kQ+jXH6i/wCtOuSMCZ5YSpH3KFmB3bNoFHpqT/5rXxrJ9oEcJsqvZr6khrEC5O4v1rp4pQjcZUCWr1kzzg0eBw0RLL1W41HqlgCfYn2r1xbjszh8qxEbGy2Zbd13uK9YzDGOQxE3boADr1Gn/mtUgR7CYMDssqfEPQ/nX0a9ulShkp6Z7fH8/cXzZdT1wTn1b2LsbKAwGgvc5rAj/SnWPmhxDCTD4oxsRqjAFCehsbZWF7XG4JBBqI4pwXwyWKKytqJYxbN6lfze1zRvBuXc8QmS0rLfPEbg+69z1tW22vVKRnew7PAMedVKgHplRvoxYEjtfpWVMx8RsLXtbpnYfpespfMX6fz5DUjn/wBmiy3D69qY4RxFECN21F+g7/O30HrSnAYcOxLA5EGZ7dtAB7sSB9T0qv5YwGHcNPjLslyBErFcxAFyWFrItwBbe1ulehlqqbFpk9w6MyTEk2G7H06/OmqlWJUsViUEgX/vU0GCniSsgsrOcgO4UbA/pQONY3qTjqkdK+EGYnEXjYR2VBp6msh4AzQrKG36dqTZjrVVy/iiUtbKqjX/AEqrTgthdL6DPhsZMEqW80IMqn2Hm19VFCYbFEpJCwJjk1B7E7H60xfFMigrGxaQgqgGrLay+4Nyb7WJpvwfhXhkyS2Bb/4xYqo9e5Hpp71gyZ4Y03L4D+wjuC8myzNdiEi6udb/AOUdT+ldA4PwmHDjLClj1Y6sfc/yGlEI2buBtt/dq0Y7GCEZUjkmkN7RxqWPfzEA5B6HevLz+KzeJloXyX7/AJRaEOobiZ1jQu5CqN2Y6f36VzzmjnB5gUgzJFsT+J/6D0ozE8NxuMP30UqEnyR5GVVHzFr+p1rXJyq0LoZJIh4ZEmTxAWKqQT5QCNTYb9a1+F8JjxO8m8vovuxnPsE8L4VNAqRBdCCzElSpbUMTrYBbW1/L8q+YXihmkMEWBXFEtdpkVlJvYqwABCxiwAuLOBtrYiYibEzH7LGpXPLm8M/Vs9/wkjM19NNulOYuZzhMOGzM+InVXdmOuW3kv1AHQdjXt45qSX1JWbsNh58MR4uGEbN8MUaLmPzut9+g07a0PxnnF0YogKSDQnPmt3WwuoPtUrjOYJ5SxaVvMLHXp272PUddL7UAGtU2lZXWO+Jc1zyEBmVgBYAqCNOu29KMRiGktma9qGvWzPXbIFs1SoK8w4YX1rYRrRGEw7MwVQWZtABQcqCMMXjRi8ThYmUJFHkjyr0W4zHXqRuaseYsBGH8eINIVUAFjoSBYE99rW2pHytgI1xUcdw8rt94wPlRQCSinqbCxNdL4nhAV0UaC1vT2/lSestuBJ+ju+TmUcP2pDLdfEB6mxBHT27UC+Bkm0kQAja2/wBaYOi4HGBmGbDy79bX6/8ALv7Xq3nhiYhQRci62I1B2I9KjLGo7ozpORzuDgssLeYqiHe5rZg8GJ50jiy53JGcdFGpJ+lPOL8osSZZ3lkjB/w07e/Wl3BuJRQ4wsqLDGYyi5jbJcA3IO7Gx09qWXfqFwXUOm4UkGa8jMhuM7Cx9cuugvpfrQs8ZBGUAodjU7zPxx8ViW8AO0KAIlgTcLuxt3Nz9KN5fElgWe4zW8LcnvfqBSS8M1HVJ79gPFvsVnJaPhcUjo3io+YSWFggIBXUmxN7C251rdxYYSOWV5pcxeRmCR9Lm/mbp8v1pHxbiGJZ1iKKo2RVFgO/pelPEHiYMuIz+JmsShsABptY3PyrnFy2fBRqKXcpeOc0q2DM8RK5GWM5TZzGdB5mufirZDxKJuHGWIBnjIJzXuwLWObXfX5Upw3L0EkEkUbXZ4gyCTykOpve/wANum/U0v4JwXEQxzBwVCjzKRoRmGo6HY7VXy8bjvv7+wr9It8OsixhstkcAsnxDX3H8qL4RwwuzSYaQB03ibrpcWPb3v70n4ZzlCsv2eYhNgjX8pHTX8J6a054jAYx48DWZAW0OjDqKl5Dj6vHb7MTTpe4wm5VwmJJmYJmfVrrY5howIvvcG9ZUPLztC5LNG4Y7gbX6ka9d6yn15P0/wCyt4xrytgUTgjuEUySQODoLtdnCA99X/apnjMUUUUUEa2kIGYXubam7HuWJNugFUR5by4SLNI+SJkORSfvGNsoPpm83pU1zRMIJ/MRLOFC5RcrCu+pOhckk5egOu9jT15fMo7UQHA4JS6K34ht2uN/n27a9qHxmCUxSD8cTfUUrxWPYOGB1Bvf1q3wOHSd0c7SL5gOppcreOpMgkc7MJBF+tdGXl1jGi2C5ypYn8K/i93YaAdPSicByzHHOZXs5U/dp0X1bufSnjTlmsNT1PQVj8X/AFG6WP4loPT7z2bA3AuxFvWw2Hoo7ViYUHVjtrvoK1YjER4dDJK2Ud+pPYDv6Covj/M/2pTFFmAJACgav8hqfb9K87D4fL4iVrjqxqSVyGvFOdI4myYcB7HVz8P/ACjr77e9CTc2yYhfK7Jl3KgWHuotp9aTYblOQk+ORh0ADM7kGwudMoN85t8Jse9qfcNmwlvBgw8kgOzuSokI1/CBZbXJvpYHWvW/t8OKNQVvr/P2OUm+dkbpZMXiI0MJjYbNIGZVsdLnMF+gufSvWOZMMwSLNNiWygHoD6AfX3tS3iXMkrv4MZj8MKVIRBky/wAII0C9PXXrRPLvHGhVrKWNyYkYgRoADmOdjcNbTym/1orEq4ok5jZYPsYyFL4iW3iOCuVR+UEtra2o3J1NhatUuBwYBE2Y6alFznbS5FwAP5UDi+Zoyc8ClHN/EFkOumgcjOfmRpawpbjuY0mAErMCNLZmA97AgfM00Yz1cA5E3H5I/FIiVVjHw2Ft9TfvYkj2FA4axax6jTWtvElU6oSR0vvQCNsRXoJXERNjBMKTfUX7Xr0MKxIFq2Q4eU7MNdrEXprhOGhcr4lyo/DGp88lv2X12qE56S0bo98M5Z8QMXlCKu5C3H1JFD8QxaRwsMMDYnIZju/cL2Ud/wDzXnmvikjN4N1WBQCAh0OnU9SNrbA9KTz49pAi6BYwbAdz196EITlUpfnvO8ylSC8Njnw6q8Wj30Pb+7V2fl/i4xeGSUaNazjsw3Ht1Hoa4R9puuXtVFyNzH9lmysfuZLB/Q9G+XX0q1UL1LvmXhSyoynQHY9j39qjoYWYDBTNkmS5w017D/6yfynp2NdRxsIZT2IqM4rgVkvFMNtVbqB3B7jr3Fu1K9iTVMQ8N51xWHJiksxU5SH3BGltN6Akxl45c1j94C+g1uWtc2uNex6UdxbhryEB9cQgur20nRdSD/8A1VRf1ApBiMPq2ckC92t2Gw+ZJ+lTcU2O5rZjjC8Rjw2FaQr55ifDjB+EA6Ofc9O3vSmDHNdQqEyFi2VRc37a9B3971rxALvnkUlnt4UYGp1su3TppuapuGqvDUdp1zTyAfDr4a/l9zubabC+lCSjBWlbf1/OpRzc+QuaaOBPHnk8bEsuip8Mem1/xML+w6VPQyjFXQOqPe6o5sHJ3Cv0bsG370SnG1kxHirHdQDljtfYa7ddCaUcxcbTEZckKx2N7jrRw4n1W/8AoR7s6LhMIYMTh45Jbq8Xl8trkaEG/XWvmK48fHMOS6K3hyjcWchQxA10PUd6C5d5ywhKJPEcoAt1yHva2o/amPMHKhaYY3hz3kYjNGTo9x66DMBYg6HQixqax06ewSK5s5Z8PMyhsqnzKxBZNbC5HxIfwvYdAQDvnAuLTwQkZ88DgqA2tuht1HtTvnrHyRyQYlQVkAaOaFxfUWurL1BBt6ixFB81R3MMsSZYG0I6K4F2Q/I3B6j2NUc24pHRViuLhTEXDpbpc61lVuA5ZgeNHaSzMASAdr1lZf7p/i/kr/b4/wBRYyWWIBwFETX1Nx5B8XzudPlXDeI8RZmYkWzsWJO5JNyfrXU+L4oR4bEK5JZw1+guxsFGvr+3pUjw/k4sQ+Jay/8ADGjHsGP4R6DX23psWXHjWqb2BlrYnOHcDlxLfdjQaMx0Ue56n0GtdE4Pw5MNEFDXI3c+u9vyj039a3tIsaqigKBoqKLfQfzrbhsKWN3+S9Pn3Nef4rxssyriJC29kfFLSfDcL36n29PWvWMx8eFS5ILWuEB1I7nrbufUd61YzigB8OGzPsW3C21J9SB8v1qexuIQwSNIylibDS5JFwBcb7nUkAXY66Wjh8M5v0lt2LQSj7xLjOLNipSz3b8qjZR0AFF4XijQq0UX3eYjO4uXP8I6Aeo3pfwDFeHIGupAvoQSB69L02x7pMfLMzsTt4QUewsf5a17UoxgtK4FUrdt7iyB8SZQqgyFzmCsFa9tL5ToCPan8/Mf2dspEbyAWdlQBb/kFt1Ft7anptSfEy/ZbqCGmIIc63QH8AN7Brb2Gl7d6YYbBYF41d2eNyRYswAb0sw12OxHShJp02tvYhbb2QyxPNCPGzyYZCcoAUgEFjtrlvbr6WPU0LwfDpPEHlxXhTo5KjKMoWwFjcgW02B0FfViwTeQYrKwJYiRbKGNgRmQm9rdAB9aSce4BLmvBaVNs8JzKfQkbH0a1LCKult7Smrbde8+tyliCzfZikuuoDqp9wGYAr2sdiNN7CT8HxMP/wDohZR3IBH/AFKSB9a8cHjxMj5UV7roW2ynsWNgOulW2E5SkcE4iWRx+RLi/oSx2+Q96tkyPHtKv3FUW+EROGi8VvDQG5262/0punJXgq0mLmSNAbDJdi3a1wN+gtf0FWkHBnQZIBDhk6tbPIf5D5lq2o8MMLwyzGdWJLCSzXJt0A20uO1SebJLj0V839l9Q6YRIF+Pqn3WDgyg6F28zt+9h6V9lwWKk2hZmP4spq8wWKjAtDAFX0UKP5mihjX28o/WuTjHdL57i+ZZzeflLHzKAYsoG12GvruTVFyryMcjrjVa1rR+GVBFzdiWJB6Cw96ppsYw08S3ypZxDikK6yYrKPQj+tM/EykqX0GtdhTxD/ZzDr4M04btKkbL7ZkcEe9jSl/9n8/SRPnb/uquwHF8NKhKSBwDY+Y5h6kb29aIkw6WuUlCnXOrafW9K/ETumOvd/s98tSSYeERYqRCV0VgT8PZswAuNtzRHGMAJkzIdRqrDWx+VIl5iwaggtIw7HUn5Nv8q0YEYGZz4c82Fa+2ov7AKadZZdUBwjLqD47FWgmVxYqpG/wt0t19R6UBhOFZjGWBAsllJAzn8O99Bck/LTWnPHvAhWzYySW5ClWgDeupZR+96NgwxlazIjGPRQVI3A0sG3OntU82Sl2FjhSfJpxGOjzhmIyIpzOATmOxVQCL++3UUr8TD4hg74aUIumZHF7fxKTmFt7j9ao48Hi0vGmBY5t5M4UJ6feaWHoTepeTk7Cpd8TjPCYkmySK7H/ojsPa/wBKXFj0+tt2DKFcMJljwsZLQKFbL5CTpq2pJ3Jtpap/A8Iwssio7BQfyZjb021b0rZiYsEg+5kxDAN8blNPUALfTtW7g/EsJA5jmw4LA38TNcnqGUrYW/lWiKlFN22TfIS3IsIYOuL8JD8KyrdzuL2BFh760djOKvg443jdZo0YRuUuLi2l7iwIO2pFwBTyLi2DxIKAgCxPmGo9QTp8qXcGwZjjlwsgWSNibNbS/wAYDDodLjv0JpXK6ctzrGvMuHTGYZJJUZbgFJgNAf8AhyDdbja+x0uRYmZ4FOryHC4gsIZFvf8AIR8Laj+7VWR8wiMKVU3Ayul/LInb0Ybg/KguZODYaaNcTBK3ilgmQC/idcuW3lYbk7WBNqVxdjJoIfkeUGyokq9JA+UMOht0rKTyyohygyMBYXWRgNtbAGwF6yseuHZ/MbzPYhT/AL6llljSIkXJJO2lzYkDQAAA2+VPg5PlTzEaFidvfuaQco4Iy5pCQNlsNNO3ptVJjcYkC2tdraKP7/Ws3imtaxxXBFJy3Z6ihWMF3PTVj/eg9KR8W40ZYyYXCxhsp/MxINh6L+9C/wDqbNmE6AqfwjQrp+E9fY7+lKzGqpEq6hyzlrbaWv7LcfMVbB4TS9U92dqSWwO2I8yRJqXYAm3QkbHe29x6UNzFiomlAiQooWxF73Nzr7kWo7hfDWJkmT8Duig76XUW9ba9hU3NfMSd7616uJRcqXQ5RD4b5dNB3pnFKcKuY/4zDyr/AMNT+I/xnoOg13IsVy5wad4xLk/+vPot/wA7X/COg1ufTdkvKSgmTEymQk3IXyj5u2/ytSyatpikTmLMBuzHb3qoXgWIKIFw/iNl0kdyojBBvoSATsRva1P8JEkQ/wDbxKv8SpmJ9fEew/eiFgnk3DN+v6kBR8lNc8nZB1JcE1guQOs2IRR2jBY/U2H6VU8vwYbh5ZonkJYWa7eU9rrbLp3962/7lkI88ixj3uf1sPpQGNfAQeaWRpm6Aa/tp9TSucpbNhWoMxHOKX+7TM38IzH9P61pbimOl+CLwx3kNv8A870mxHPkaaQYYD1c2/Rf60BJzVi5GUOfDR9Pu1y2uNG72Bsd6KxvsGpPllJJwqU64nEkDsCEX6nX9K3YeHDxqjJZg75FKrnJbUnXoAAST0sa08HigxCHA4zN4hGeCdjqM3r6NdSt916aVu5Pb7LFiIMSMpw5OYkE2GxItuMuxHQigsd8sVqlYxx8gjGdtUXV7tqB/CNifcj50h5txM8OWWJw2Fk+B1UXU9Uf+Lex626EGvGM4hHjZFhVjkFy2UfHl6knZfQXOo2pXw7HmLEzYKVgMM7lWzXNlJvG47NYrrXeUlvQcbUrTJ7mHGsxUF2byhjc9T0pEmIdSCCQf76GrXmTkfEwsZDlmg/4kRvbsGXdT9R61MY3AGOTLe5sNB0rVjlBLSO6R8ixrE3KoD+YDKf0P8qMwPFTEfIWW582Rm1/l9NaWyHW2561tVCRpf50ZRi1udEeNiIXU6WNtDYXJO2l9R31+VD4fElSPQXNmtoN7X0v9aXDKFILKCetrkexvatSupNr5vUipLEhkyq4rxPxBEhkd41a6htMpNtLXI+lvaqfhvFHDsfEjQhyfM3byiwyk2sL366VBKvwDTNcevyI/lVKeJ4Jm+8wz3HlLpJYm2l7Xynve/1qEsd17BVJ3Z0LDcc8eNoiocspDWl3HU6FSFNx9bb1znmPlCbTKEVb+UG4FuwY3v8AK5pzy9h8MTc4g+CTYSEhXQ9FYEEBj32YbHoK1MMYVNpY5oCD1HbqLkEe1d5mhq+hVPUjksPLkw8jFLXN8ra7dmAP6Vp4Vg4yfAxK+GxPlkIsVvsf4lvuO1dWxn2aYDNEI26PHYj31uD7frWvH8uKV/DNYC+g0uBqOwPpVVmjK6YnlPk5ZgsXPw3Fm4GdNCNwQRow7gixBq/wPOGGmyPL91KPLmUeUj5dL6lT8qX8d5beeDKBIk8XwpKqgvGPhs9rkDYa27+kJw3NHLkZTmvYqRrf270ZRUlq6iNVsdi4ry9G0fixOrRkXzKbgev961NwYpYUyj4zq5bQ2B8qk9B1PU6D22ctxz4coyvlSQkNEykgDXW19L2ppxzlHxJhKJQVNtBfT1Gu3YdKzT/9FR2nqiWOLXoV/wCj/wAVlV68CUjzwozdWN7k99TWUnkx7DaZEji5TgcO3hgeLJKFOtwi2JAB/Ewtvtr1pJh8dPMjl3JSIGx63996quO4BsVCPBTMQwsqjXTT663v2r7/AOnkwsATEusYfVlvd2PUAL9L3rl6Eb07t/T/AIK3LiKJDAwtOglmOVNADb4tbaDte/vY9iQz4fw2ae7Ihy+UCw0IF7a6C2l7bbVVYDAxEKTH8Oq5xrtYFYhogC6C4NhfuSXDSPaygIPU6/RdT9RTOUpcKl+dANJci8cDCxCPMIhubakljdyCTuT70LFwrCQNcRh5NwWGZ/cLYkfJRTDFmOMFppDYb3OUfQeY/wDMTSDE88QxDLBHf1tlX+p/Sugkm9O7YG/gPmWaT4VZR3Yhf+5v2rymDiRh4kql+w1b/qYs/wBLVIf7wxmLuzTCOK/4dB+mp+dMOH4FEJCXv+KRt/79P9K7LLy42CTjEomx8SHyJc9219tTrf0v9KVcT5kkynw/MFIzsoOVRfXUfvelWMx8bFrtaKPoN3bsPfUX2AudbgUvwEc2LDXfw4l/CguAD0tcakdTc0mPHOSub+AYJtWw6YPLKUXPK99FW5NvU9B67Vp5j5enyprDcXLIsgLD/uPSy3NyK98Q4rJhonjhso8tx/8AI+bQFm/kNhapyKWZpow5KsWUADSwJHzrTFNboqtNe034Ph7iTM0EmRBdyY2sPckW+tesTjPGkZ2YIvwqgsTb+VNv9pWBYBZ0Z8pORxmNr/hNr1FwsWIVNzpT+HyLNjWRdfoGXo7I6RwHEifDnDShkcDxIZGFiCDa49CbE27t2ovhvFTicQY5UNjG2Hlb8xGYMRf2/X0qH+2NE8SZi7J8991+Y0qlxmISOaGWF28F5AxRjdlIAB1tqCNb+hBva5HD3JO2mP8ABcvx4MMqXYmxzNa5t000sCP/ANVLc5Exv4yqozRmO+UatqCSba+UqRfa1dH4qtwD/ev+oFQ3N2FaWBkW91ZXAv28p+QRgxPoaZetuSi6kTnAOaJsMQwYuBa6FtCAeu+nT51Wy8t4TiQ+0YEiFz/iw7C/Urp5T3FrHpSfBcJjM8EMqHIVzODozEg+Z7bbABBoo7m9U+G5LhhcSxKXKa+HIbh/S9LJpeqaIxbRPYn/AGavbyyi/tUe/AJjNJCFLPHvbt3rqXM/EWWH7Xg1zRr/AI8JPmituR1sDuOm40vbn3D+agMY2IKkB1swB/Wq45yatAaa4EWJ4bInxIy+4Na8HhiXUdL610oc44WUWZrX/MtJeLLDJJGmHKFpCbsNAB60fNlVULbFWDYNKhO2a59gf6CtmAxXhKJCY3VhqNGHsysND7j1BNbEwgTEmL8IuL3/AIT196Z4Lg0kbK0bGyiwDKDodbbWPsRWd5IxdMVH3h+NRwzRYexAAlsCysu7BkXQIfzdDqCDamvAONrg5T4CjEQOCSMv3sY00JOkiC9wffbr8g5ZXMssWaGQG/kYhb/w21T2uR2ttTzD8KQHMwGYm7EC1z3IGl/Ub0G0+Cyk1sgfjEuFlRpMPmglOoESsFY9mS2VSe4t86C4T9r8pIIttra1VKYeNCAMtyNNRrQvG8aYEzEoB0uQD+tLo+Y2ppWe54S+RixDoSQ2x1+JTrqvvWnECBWWQhRIFy5wBcj379L9tKjMVziTf9LGgsFxd5ZUVrlQfMQuy9SfQDvTaWBuy2l49Cm1A4jnMDQUJxAHCsI/D8ZJPPHIACLdb/zHsRS7jMkbqHUxrkILixZwDoNQblCdLMLg211oKjnpiuRqvNkp1ANqyhcDwDCyxrJ9qyZtcjJcr6Xza1lLrQlvse5OcsRO4hwqLGGNhawP66CmfC+XQjeLM5llte5Jsve19SfWsrKGR6eBdTex7bmCHVYQXa9rAZFvc9Tr0PSkr8xYlpXRVRbXAA6EdS251rKyla3p/nAt7smvCaVhErFtSS7bsfxOevsOg071nEuEBCAr3PXSsrK0KTsSI05c4YyjMx1bVV6DpnPrfQfX2fcZw6R4bMWZRpcr3bb+v023rKysLm55lZXFFNSb6E1gpYkDTFM2QDKjai3qe/XtrWcMxTurvCmUs2liLadLVlZXoRiqbKRWyQXh8R42KjOIRc3lDAbG2im3obaelN+cODqWixUe6SIsg9mF6ysrLOTWZJcNHLZsL4xhhNFLEfxKbeh6GubQfcJe33jbelZWVH+lSdSh02J3tXtFseItIrEtowJI+LQ6kX69qtubcEYWyWsxLEqNge69lOhA6A23FZWV6uf/ABDW1nReGT+PhY2P4kH9f3pRiWKMsnY3I775h7WzfQVlZUpGd9GDcw4ULNFiwxKSAIBbUENr+gIrbj+dI0DZAWOwuLa19rK7Er5NNmYXhU0uaYzGORxsgFvZgRZu2vSuW8Y4LJhpCr21JsRa306VlZRwyanXcrS0i6DCs7ZVFzVbwfkd3ALtb2NZWVTNkktkIW3DuVkjA6kC1zqaaYbBxpoKysrLLhsDB+M4/wAFQQN9P6VK4/mVZlyB8kt9wCQR1B00PW40NfKypYG8kW30Ev0qJv8A35OkgfO11Ohuf7t6V0bhmOwPFMMseJzLNqLhb5SLeZTbYgjT633rKytGWKUNS5RSDpkdx/k98G4ExDRm+WVOttwVJuD7XHrSKJ2YMsV1jWxY3F9TYE9TWVlNF2m2W0qGPUuSr4BxdbLhsSvixE2F+h6UZxbgsODxPjM8XhSCwjEbXKkdgMo1ANu4BrKypXT26mdb2fRwmc6x4WTIdV++h2Oux1rKysrtCKPEj//Z"/>
          <p:cNvSpPr>
            <a:spLocks noChangeAspect="1" noChangeArrowheads="1"/>
          </p:cNvSpPr>
          <p:nvPr/>
        </p:nvSpPr>
        <p:spPr bwMode="auto">
          <a:xfrm>
            <a:off x="193675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pic>
        <p:nvPicPr>
          <p:cNvPr id="21509" name="Picture 8" descr="http://123.25.71.107:82/hoidap/uploads/news/2011_09/lu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96" y="646113"/>
            <a:ext cx="2375529" cy="24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https://encrypted-tbn0.gstatic.com/images?q=tbn:ANd9GcTlJ4GjyAo9zmxi_25i62PZgcBylTEv0jw2QvKZm73l4txvCL6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196" y="3694113"/>
            <a:ext cx="2375529" cy="237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 descr="https://encrypted-tbn0.gstatic.com/images?q=tbn:ANd9GcSFg4POIglCn4IuQ4MACDrEW4Val25WyoZe_EtrplymOmg2HDR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6" y="3694113"/>
            <a:ext cx="2436440" cy="237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https://encrypted-tbn3.gstatic.com/images?q=tbn:ANd9GcTYbD1O6WqcIEFzykQ6hFsj2wvmIfVgpBTtXKzeUSC57TfQCFF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74" y="3617913"/>
            <a:ext cx="2497351" cy="243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25783" y="61913"/>
            <a:ext cx="904201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ăn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hạt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cá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trung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truyền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bệnh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514" name="Right Arrow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7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7587" y="188640"/>
            <a:ext cx="235391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GB" sz="3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GB" sz="3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GB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609" y="1124744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GB" sz="3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469" y="1678742"/>
            <a:ext cx="6624736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20095" y="1124744"/>
            <a:ext cx="320695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25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GB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5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GB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GB" sz="25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sz="25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732117" y="1429906"/>
            <a:ext cx="34567" cy="3339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9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 descr="Pink tissue paper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u="sng">
                <a:solidFill>
                  <a:srgbClr val="FF0000"/>
                </a:solidFill>
              </a:rPr>
              <a:t>Kiểm tra – đánh giá </a:t>
            </a:r>
          </a:p>
        </p:txBody>
      </p:sp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2701925" y="1706563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457200" y="1371600"/>
            <a:ext cx="8534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/>
              <a:t>Chọn từ và cụm từ thích hợp điền vào chỗ trống để hoàn chỉnh các câu sau (</a:t>
            </a:r>
            <a:r>
              <a:rPr lang="en-US" altLang="en-US" sz="2800" b="1"/>
              <a:t>cánh, trứng, tim, lông vũ, phổi, lông con)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304800" y="19050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457200" y="19812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1400" name="Text Box 24"/>
          <p:cNvSpPr txBox="1">
            <a:spLocks noChangeArrowheads="1"/>
          </p:cNvSpPr>
          <p:nvPr/>
        </p:nvSpPr>
        <p:spPr bwMode="auto">
          <a:xfrm>
            <a:off x="381000" y="2767013"/>
            <a:ext cx="857567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000">
                <a:solidFill>
                  <a:srgbClr val="0000FF"/>
                </a:solidFill>
              </a:rPr>
              <a:t>Chim là những động vật có xương sống thích nghi với đời sống bay lượn. Chúng có những đặc điểm chung: hai chi trước biến đổi thành</a:t>
            </a:r>
            <a:r>
              <a:rPr lang="en-US" altLang="en-US" sz="3000" b="1">
                <a:solidFill>
                  <a:srgbClr val="0000FF"/>
                </a:solidFill>
              </a:rPr>
              <a:t>   ..(1)…</a:t>
            </a:r>
            <a:r>
              <a:rPr lang="en-US" altLang="en-US" sz="3000">
                <a:solidFill>
                  <a:srgbClr val="0000FF"/>
                </a:solidFill>
              </a:rPr>
              <a:t>, mình có </a:t>
            </a:r>
            <a:r>
              <a:rPr lang="en-US" altLang="en-US" sz="3000" b="1">
                <a:solidFill>
                  <a:srgbClr val="0000FF"/>
                </a:solidFill>
              </a:rPr>
              <a:t>…..(2)...</a:t>
            </a:r>
            <a:r>
              <a:rPr lang="en-US" altLang="en-US" sz="3000">
                <a:solidFill>
                  <a:srgbClr val="0000FF"/>
                </a:solidFill>
              </a:rPr>
              <a:t> bao phủ. </a:t>
            </a:r>
            <a:r>
              <a:rPr lang="en-US" altLang="en-US" sz="3000" b="1">
                <a:solidFill>
                  <a:srgbClr val="0000FF"/>
                </a:solidFill>
              </a:rPr>
              <a:t>....(3)..</a:t>
            </a:r>
            <a:r>
              <a:rPr lang="en-US" altLang="en-US" sz="3000">
                <a:solidFill>
                  <a:srgbClr val="0000FF"/>
                </a:solidFill>
              </a:rPr>
              <a:t> có mạng ống khí và hệ thống túi khí, có hiện tượng thở kép. Chúng đều có </a:t>
            </a:r>
            <a:r>
              <a:rPr lang="en-US" altLang="en-US" sz="3000" b="1">
                <a:solidFill>
                  <a:srgbClr val="0000FF"/>
                </a:solidFill>
              </a:rPr>
              <a:t>..(4)..</a:t>
            </a:r>
            <a:r>
              <a:rPr lang="en-US" altLang="en-US" sz="3000">
                <a:solidFill>
                  <a:srgbClr val="0000FF"/>
                </a:solidFill>
              </a:rPr>
              <a:t> bốn ngăn, có hàm bọc mỏ sừng, là động vật hằng nhiệt. Đẻ </a:t>
            </a:r>
            <a:r>
              <a:rPr lang="en-US" altLang="en-US" sz="3000" b="1">
                <a:solidFill>
                  <a:srgbClr val="0000FF"/>
                </a:solidFill>
              </a:rPr>
              <a:t>…(5)…</a:t>
            </a:r>
            <a:r>
              <a:rPr lang="en-US" altLang="en-US" sz="3000">
                <a:solidFill>
                  <a:srgbClr val="0000FF"/>
                </a:solidFill>
              </a:rPr>
              <a:t>lớn có vỏ đá vôi và trứng được ấp, nở ra con non nhờ thân nhiệt của chim bố mẹ.</a:t>
            </a:r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4953000" y="3667125"/>
            <a:ext cx="1143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cánh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43800" y="3636963"/>
            <a:ext cx="1600200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/>
              <a:t>lông vũ</a:t>
            </a:r>
          </a:p>
        </p:txBody>
      </p:sp>
      <p:sp>
        <p:nvSpPr>
          <p:cNvPr id="101405" name="Text Box 29"/>
          <p:cNvSpPr txBox="1">
            <a:spLocks noChangeArrowheads="1"/>
          </p:cNvSpPr>
          <p:nvPr/>
        </p:nvSpPr>
        <p:spPr bwMode="auto">
          <a:xfrm>
            <a:off x="1905000" y="4094163"/>
            <a:ext cx="1066800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/>
              <a:t>Phổi</a:t>
            </a: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6324600" y="4572000"/>
            <a:ext cx="9906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/>
              <a:t>tim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457200" y="5562600"/>
            <a:ext cx="1219200" cy="554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/>
              <a:t>trứng</a:t>
            </a:r>
          </a:p>
        </p:txBody>
      </p:sp>
    </p:spTree>
    <p:extLst>
      <p:ext uri="{BB962C8B-B14F-4D97-AF65-F5344CB8AC3E}">
        <p14:creationId xmlns:p14="http://schemas.microsoft.com/office/powerpoint/2010/main" val="13042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10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5" grpId="0"/>
      <p:bldP spid="101400" grpId="0"/>
      <p:bldP spid="101403" grpId="0" animBg="1"/>
      <p:bldP spid="101404" grpId="0" animBg="1"/>
      <p:bldP spid="101405" grpId="0" animBg="1"/>
      <p:bldP spid="101406" grpId="0" animBg="1"/>
      <p:bldP spid="10140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 descr="Pink tissue paper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3175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u="sng">
                <a:solidFill>
                  <a:srgbClr val="FF0000"/>
                </a:solidFill>
              </a:rPr>
              <a:t>Kiểm tra – đánh giá </a:t>
            </a:r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2701925" y="1706563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2800">
              <a:latin typeface="VNtimes new roman" pitchFamily="34" charset="0"/>
            </a:endParaRPr>
          </a:p>
        </p:txBody>
      </p: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304800" y="19050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457200" y="19812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304800" y="1219200"/>
            <a:ext cx="8915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Là học sinh các em có thể làm gì để bảo vệ chim ?</a:t>
            </a:r>
            <a:endParaRPr lang="en-US" alt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57200" y="19050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Không nhốt chim quý hiếm làm cảnh . Đó là hành động phạm pháp 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57200" y="2819400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Không phóng xanh chim quý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57200" y="3352800"/>
            <a:ext cx="838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Không ăn thịt các loài chim hoang dã quý hiếm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57200" y="38862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Nói cha me, bạn bè, mọi người xung quanh bảo vệ chim 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57200" y="47244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Thông báo với cơ quan chức năng các vụ vi phạm về chim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457200" y="5675313"/>
            <a:ext cx="86868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 - Không tiếp tay cho những hành động làm mất nơi sống của chim như ô nhiễm môi trường , tàn phá rừng </a:t>
            </a:r>
          </a:p>
        </p:txBody>
      </p:sp>
    </p:spTree>
    <p:extLst>
      <p:ext uri="{BB962C8B-B14F-4D97-AF65-F5344CB8AC3E}">
        <p14:creationId xmlns:p14="http://schemas.microsoft.com/office/powerpoint/2010/main" val="24899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600200"/>
            <a:ext cx="64770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latin typeface="VNtimes new roman" pitchFamily="34" charset="0"/>
              </a:rPr>
              <a:t>   </a:t>
            </a: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26631" name="Text Box 10"/>
          <p:cNvSpPr txBox="1">
            <a:spLocks noChangeArrowheads="1"/>
          </p:cNvSpPr>
          <p:nvPr/>
        </p:nvSpPr>
        <p:spPr bwMode="auto">
          <a:xfrm>
            <a:off x="304800" y="19050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457200" y="19812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33804" name="Text Box 23"/>
          <p:cNvSpPr txBox="1">
            <a:spLocks noChangeArrowheads="1"/>
          </p:cNvSpPr>
          <p:nvPr/>
        </p:nvSpPr>
        <p:spPr bwMode="auto">
          <a:xfrm>
            <a:off x="457200" y="2133600"/>
            <a:ext cx="7848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Học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bài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và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trả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lời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câu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hỏi</a:t>
            </a:r>
            <a:r>
              <a:rPr lang="en-US" altLang="en-US" sz="3600" b="1" dirty="0">
                <a:latin typeface="Times New Roman" pitchFamily="18" charset="0"/>
              </a:rPr>
              <a:t> SGK 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Đọc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em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</a:rPr>
              <a:t> </a:t>
            </a:r>
            <a:r>
              <a:rPr lang="en-US" altLang="en-US" sz="3600" b="1" dirty="0" err="1" smtClean="0">
                <a:latin typeface="Times New Roman" pitchFamily="18" charset="0"/>
              </a:rPr>
              <a:t>biết</a:t>
            </a:r>
            <a:endParaRPr lang="en-US" altLang="en-US" sz="3600" b="1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8416" y="260648"/>
            <a:ext cx="64461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endParaRPr lang="en-GB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0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3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2915816" y="260648"/>
            <a:ext cx="3622610" cy="792088"/>
          </a:xfrm>
          <a:prstGeom prst="flowChartTerminator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him cánh cụt bơi lặn ở Melbourne Aquar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5816" y="1268760"/>
            <a:ext cx="3049768" cy="2760860"/>
          </a:xfrm>
          <a:prstGeom prst="rect">
            <a:avLst/>
          </a:prstGeom>
        </p:spPr>
      </p:pic>
      <p:pic>
        <p:nvPicPr>
          <p:cNvPr id="2" name="Chim ba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1288" y="1268760"/>
            <a:ext cx="2942140" cy="2760861"/>
          </a:xfrm>
          <a:prstGeom prst="rect">
            <a:avLst/>
          </a:prstGeom>
        </p:spPr>
      </p:pic>
      <p:pic>
        <p:nvPicPr>
          <p:cNvPr id="3" name="Đà điểu chạy rông ngoài đường ở Việt Nam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404" y="1268760"/>
            <a:ext cx="2597362" cy="2760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5" y="465313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</a:rPr>
              <a:t>Dựa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vào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kiểu</a:t>
            </a:r>
            <a:r>
              <a:rPr lang="en-US" sz="2800" dirty="0" smtClean="0">
                <a:solidFill>
                  <a:srgbClr val="FF0000"/>
                </a:solidFill>
              </a:rPr>
              <a:t> di </a:t>
            </a:r>
            <a:r>
              <a:rPr lang="en-US" sz="2800" dirty="0" err="1" smtClean="0">
                <a:solidFill>
                  <a:srgbClr val="FF0000"/>
                </a:solidFill>
              </a:rPr>
              <a:t>chuyển</a:t>
            </a:r>
            <a:r>
              <a:rPr lang="en-US" sz="2800" dirty="0" smtClean="0">
                <a:solidFill>
                  <a:srgbClr val="FF0000"/>
                </a:solidFill>
              </a:rPr>
              <a:t>, có </a:t>
            </a:r>
            <a:r>
              <a:rPr lang="en-US" sz="2800" dirty="0" err="1" smtClean="0">
                <a:solidFill>
                  <a:srgbClr val="FF0000"/>
                </a:solidFill>
              </a:rPr>
              <a:t>thê</a:t>
            </a:r>
            <a:r>
              <a:rPr lang="en-US" sz="2800" dirty="0" smtClean="0">
                <a:solidFill>
                  <a:srgbClr val="FF0000"/>
                </a:solidFill>
              </a:rPr>
              <a:t>̉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lớp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chim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thành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mấy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nhóm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chính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909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-76200"/>
            <a:ext cx="8229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8977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185217"/>
              </p:ext>
            </p:extLst>
          </p:nvPr>
        </p:nvGraphicFramePr>
        <p:xfrm>
          <a:off x="107501" y="533400"/>
          <a:ext cx="8884099" cy="5181600"/>
        </p:xfrm>
        <a:graphic>
          <a:graphicData uri="http://schemas.openxmlformats.org/drawingml/2006/table">
            <a:tbl>
              <a:tblPr/>
              <a:tblGrid>
                <a:gridCol w="911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342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Nhóm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Đại diện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Môi trường sống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 chuyển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Đặc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điểm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cấu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tạo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8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Cánh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Cơ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ngực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Chân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Số ngón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Chạy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điểu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4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Bơi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 cánh cụt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6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 cắt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8954" name="Rectangle 58"/>
          <p:cNvSpPr>
            <a:spLocks noChangeArrowheads="1"/>
          </p:cNvSpPr>
          <p:nvPr/>
        </p:nvSpPr>
        <p:spPr bwMode="auto">
          <a:xfrm>
            <a:off x="1981200" y="2286000"/>
            <a:ext cx="91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FF"/>
                </a:solidFill>
              </a:rPr>
              <a:t>Thảo nguyên, sa mạc</a:t>
            </a:r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3048000" y="2362200"/>
            <a:ext cx="671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Chạy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3962400" y="23622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Ngắn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yếu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4" name="Rectangle 67"/>
          <p:cNvSpPr>
            <a:spLocks noChangeArrowheads="1"/>
          </p:cNvSpPr>
          <p:nvPr/>
        </p:nvSpPr>
        <p:spPr bwMode="auto">
          <a:xfrm>
            <a:off x="4953000" y="2362200"/>
            <a:ext cx="91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Không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phát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triển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7" name="Rectangle 70"/>
          <p:cNvSpPr>
            <a:spLocks noChangeArrowheads="1"/>
          </p:cNvSpPr>
          <p:nvPr/>
        </p:nvSpPr>
        <p:spPr bwMode="auto">
          <a:xfrm>
            <a:off x="6019800" y="236220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Cao to </a:t>
            </a:r>
            <a:r>
              <a:rPr lang="en-US" sz="1800" kern="0" dirty="0" err="1">
                <a:solidFill>
                  <a:srgbClr val="0000FF"/>
                </a:solidFill>
              </a:rPr>
              <a:t>khỏe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7239000" y="25146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2-3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19100" y="5808536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kern="0" dirty="0" err="1">
                <a:cs typeface="Times New Roman" pitchFamily="18" charset="0"/>
              </a:rPr>
              <a:t>Em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có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nhận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xét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gì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về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sự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đa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dạng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của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lớp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chim</a:t>
            </a:r>
            <a:r>
              <a:rPr lang="en-US" sz="2400" kern="0" dirty="0">
                <a:cs typeface="Times New Roman" pitchFamily="18" charset="0"/>
              </a:rPr>
              <a:t> ?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>
                <a:cs typeface="Times New Roman" pitchFamily="18" charset="0"/>
              </a:rPr>
              <a:t>( </a:t>
            </a:r>
            <a:r>
              <a:rPr lang="en-US" sz="2400" kern="0" dirty="0" err="1">
                <a:cs typeface="Times New Roman" pitchFamily="18" charset="0"/>
              </a:rPr>
              <a:t>số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loài</a:t>
            </a:r>
            <a:r>
              <a:rPr lang="en-US" sz="2400" kern="0" dirty="0">
                <a:cs typeface="Times New Roman" pitchFamily="18" charset="0"/>
              </a:rPr>
              <a:t>, </a:t>
            </a:r>
            <a:r>
              <a:rPr lang="en-US" sz="2400" kern="0" dirty="0" err="1">
                <a:cs typeface="Times New Roman" pitchFamily="18" charset="0"/>
              </a:rPr>
              <a:t>môi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trường</a:t>
            </a:r>
            <a:r>
              <a:rPr lang="en-US" sz="2400" kern="0" dirty="0">
                <a:cs typeface="Times New Roman" pitchFamily="18" charset="0"/>
              </a:rPr>
              <a:t> , </a:t>
            </a:r>
            <a:r>
              <a:rPr lang="en-US" sz="2400" kern="0" dirty="0" err="1">
                <a:cs typeface="Times New Roman" pitchFamily="18" charset="0"/>
              </a:rPr>
              <a:t>cấu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tạo</a:t>
            </a:r>
            <a:r>
              <a:rPr lang="en-US" sz="2400" kern="0" dirty="0">
                <a:cs typeface="Times New Roman" pitchFamily="18" charset="0"/>
              </a:rPr>
              <a:t>, </a:t>
            </a:r>
            <a:r>
              <a:rPr lang="en-US" sz="2400" kern="0" dirty="0" err="1">
                <a:cs typeface="Times New Roman" pitchFamily="18" charset="0"/>
              </a:rPr>
              <a:t>tập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tính</a:t>
            </a:r>
            <a:r>
              <a:rPr lang="en-US" sz="2400" kern="0" dirty="0">
                <a:cs typeface="Times New Roman" pitchFamily="18" charset="0"/>
              </a:rPr>
              <a:t> 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924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54" grpId="0"/>
      <p:bldP spid="33" grpId="0"/>
      <p:bldP spid="51" grpId="0"/>
      <p:bldP spid="54" grpId="0"/>
      <p:bldP spid="57" grpId="0"/>
      <p:bldP spid="60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-76200"/>
            <a:ext cx="82296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8977" name="Group 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057370"/>
              </p:ext>
            </p:extLst>
          </p:nvPr>
        </p:nvGraphicFramePr>
        <p:xfrm>
          <a:off x="107501" y="533400"/>
          <a:ext cx="8884099" cy="5181600"/>
        </p:xfrm>
        <a:graphic>
          <a:graphicData uri="http://schemas.openxmlformats.org/drawingml/2006/table">
            <a:tbl>
              <a:tblPr/>
              <a:tblGrid>
                <a:gridCol w="911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58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124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3427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Nhóm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Đại diện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Môi trường sống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 chuyển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Đặc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điểm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cấu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tạo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80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Cánh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Cơ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ngực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Chân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Số ngón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Chạy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Đà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điểu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34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Bơi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 cánh cụt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367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Chim cắt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08954" name="Rectangle 58"/>
          <p:cNvSpPr>
            <a:spLocks noChangeArrowheads="1"/>
          </p:cNvSpPr>
          <p:nvPr/>
        </p:nvSpPr>
        <p:spPr bwMode="auto">
          <a:xfrm>
            <a:off x="1981200" y="2286000"/>
            <a:ext cx="91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dirty="0" err="1">
                <a:solidFill>
                  <a:srgbClr val="0000FF"/>
                </a:solidFill>
              </a:rPr>
              <a:t>Thảo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nguyên</a:t>
            </a:r>
            <a:r>
              <a:rPr lang="en-US" altLang="en-US" sz="1800" dirty="0">
                <a:solidFill>
                  <a:srgbClr val="0000FF"/>
                </a:solidFill>
              </a:rPr>
              <a:t>, </a:t>
            </a:r>
            <a:r>
              <a:rPr lang="en-US" altLang="en-US" sz="1800" dirty="0" err="1">
                <a:solidFill>
                  <a:srgbClr val="0000FF"/>
                </a:solidFill>
              </a:rPr>
              <a:t>sa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</a:rPr>
              <a:t>mạc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28" name="Rectangle 59"/>
          <p:cNvSpPr>
            <a:spLocks noChangeArrowheads="1"/>
          </p:cNvSpPr>
          <p:nvPr/>
        </p:nvSpPr>
        <p:spPr bwMode="auto">
          <a:xfrm>
            <a:off x="1981200" y="35052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Biển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1981200" y="44196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Trong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rừng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33" name="Rectangle 61"/>
          <p:cNvSpPr>
            <a:spLocks noChangeArrowheads="1"/>
          </p:cNvSpPr>
          <p:nvPr/>
        </p:nvSpPr>
        <p:spPr bwMode="auto">
          <a:xfrm>
            <a:off x="3048000" y="2362200"/>
            <a:ext cx="671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Chạy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34" name="Rectangle 62"/>
          <p:cNvSpPr>
            <a:spLocks noChangeArrowheads="1"/>
          </p:cNvSpPr>
          <p:nvPr/>
        </p:nvSpPr>
        <p:spPr bwMode="auto">
          <a:xfrm>
            <a:off x="3124200" y="3429000"/>
            <a:ext cx="536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Bơi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35" name="Rectangle 63"/>
          <p:cNvSpPr>
            <a:spLocks noChangeArrowheads="1"/>
          </p:cNvSpPr>
          <p:nvPr/>
        </p:nvSpPr>
        <p:spPr bwMode="auto">
          <a:xfrm>
            <a:off x="3124200" y="4433888"/>
            <a:ext cx="577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Bay</a:t>
            </a: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3962400" y="2362200"/>
            <a:ext cx="914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Ngắn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yếu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2" name="Rectangle 65"/>
          <p:cNvSpPr>
            <a:spLocks noChangeArrowheads="1"/>
          </p:cNvSpPr>
          <p:nvPr/>
        </p:nvSpPr>
        <p:spPr bwMode="auto">
          <a:xfrm>
            <a:off x="4038600" y="3321050"/>
            <a:ext cx="771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Dài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khỏe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3" name="Rectangle 66"/>
          <p:cNvSpPr>
            <a:spLocks noChangeArrowheads="1"/>
          </p:cNvSpPr>
          <p:nvPr/>
        </p:nvSpPr>
        <p:spPr bwMode="auto">
          <a:xfrm>
            <a:off x="4114800" y="4343400"/>
            <a:ext cx="695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Dài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khỏe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4" name="Rectangle 67"/>
          <p:cNvSpPr>
            <a:spLocks noChangeArrowheads="1"/>
          </p:cNvSpPr>
          <p:nvPr/>
        </p:nvSpPr>
        <p:spPr bwMode="auto">
          <a:xfrm>
            <a:off x="4953000" y="2362200"/>
            <a:ext cx="91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Không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phát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triển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5" name="Rectangle 68"/>
          <p:cNvSpPr>
            <a:spLocks noChangeArrowheads="1"/>
          </p:cNvSpPr>
          <p:nvPr/>
        </p:nvSpPr>
        <p:spPr bwMode="auto">
          <a:xfrm>
            <a:off x="4953000" y="3352800"/>
            <a:ext cx="914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Rất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phát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triển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6" name="Rectangle 69"/>
          <p:cNvSpPr>
            <a:spLocks noChangeArrowheads="1"/>
          </p:cNvSpPr>
          <p:nvPr/>
        </p:nvSpPr>
        <p:spPr bwMode="auto">
          <a:xfrm>
            <a:off x="5029200" y="4419600"/>
            <a:ext cx="83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Rất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khỏe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7" name="Rectangle 70"/>
          <p:cNvSpPr>
            <a:spLocks noChangeArrowheads="1"/>
          </p:cNvSpPr>
          <p:nvPr/>
        </p:nvSpPr>
        <p:spPr bwMode="auto">
          <a:xfrm>
            <a:off x="6019800" y="236220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Cao to </a:t>
            </a:r>
            <a:r>
              <a:rPr lang="en-US" sz="1800" kern="0" dirty="0" err="1">
                <a:solidFill>
                  <a:srgbClr val="0000FF"/>
                </a:solidFill>
              </a:rPr>
              <a:t>khỏe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8" name="Rectangle 71"/>
          <p:cNvSpPr>
            <a:spLocks noChangeArrowheads="1"/>
          </p:cNvSpPr>
          <p:nvPr/>
        </p:nvSpPr>
        <p:spPr bwMode="auto">
          <a:xfrm>
            <a:off x="6096000" y="3352800"/>
            <a:ext cx="68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 err="1">
                <a:solidFill>
                  <a:srgbClr val="0000FF"/>
                </a:solidFill>
              </a:rPr>
              <a:t>Ngắn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59" name="Rectangle 72"/>
          <p:cNvSpPr>
            <a:spLocks noChangeArrowheads="1"/>
          </p:cNvSpPr>
          <p:nvPr/>
        </p:nvSpPr>
        <p:spPr bwMode="auto">
          <a:xfrm>
            <a:off x="6019800" y="4343400"/>
            <a:ext cx="83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To </a:t>
            </a:r>
            <a:r>
              <a:rPr lang="en-US" sz="1800" kern="0" dirty="0" err="1">
                <a:solidFill>
                  <a:srgbClr val="0000FF"/>
                </a:solidFill>
              </a:rPr>
              <a:t>có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r>
              <a:rPr lang="en-US" sz="1800" kern="0" dirty="0" err="1">
                <a:solidFill>
                  <a:srgbClr val="0000FF"/>
                </a:solidFill>
              </a:rPr>
              <a:t>vuốt</a:t>
            </a:r>
            <a:r>
              <a:rPr lang="en-US" sz="1800" kern="0" dirty="0">
                <a:solidFill>
                  <a:srgbClr val="0000FF"/>
                </a:solidFill>
              </a:rPr>
              <a:t> cong </a:t>
            </a:r>
            <a:r>
              <a:rPr lang="en-US" sz="1800" kern="0" dirty="0" err="1">
                <a:solidFill>
                  <a:srgbClr val="0000FF"/>
                </a:solidFill>
              </a:rPr>
              <a:t>sắt</a:t>
            </a:r>
            <a:endParaRPr lang="en-US" sz="1800" kern="0" dirty="0">
              <a:solidFill>
                <a:srgbClr val="0000FF"/>
              </a:solidFill>
            </a:endParaRPr>
          </a:p>
        </p:txBody>
      </p:sp>
      <p:sp>
        <p:nvSpPr>
          <p:cNvPr id="60" name="Rectangle 73"/>
          <p:cNvSpPr>
            <a:spLocks noChangeArrowheads="1"/>
          </p:cNvSpPr>
          <p:nvPr/>
        </p:nvSpPr>
        <p:spPr bwMode="auto">
          <a:xfrm>
            <a:off x="7239000" y="2514600"/>
            <a:ext cx="49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2-3</a:t>
            </a:r>
          </a:p>
        </p:txBody>
      </p:sp>
      <p:sp>
        <p:nvSpPr>
          <p:cNvPr id="61" name="Rectangle 74"/>
          <p:cNvSpPr>
            <a:spLocks noChangeArrowheads="1"/>
          </p:cNvSpPr>
          <p:nvPr/>
        </p:nvSpPr>
        <p:spPr bwMode="auto">
          <a:xfrm>
            <a:off x="7315200" y="3352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2" name="Rectangle 75"/>
          <p:cNvSpPr>
            <a:spLocks noChangeArrowheads="1"/>
          </p:cNvSpPr>
          <p:nvPr/>
        </p:nvSpPr>
        <p:spPr bwMode="auto">
          <a:xfrm>
            <a:off x="7315200" y="44958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rgbClr val="00FFCC"/>
              </a:buClr>
              <a:buFont typeface="Wingdings" pitchFamily="2" charset="2"/>
              <a:buNone/>
              <a:defRPr/>
            </a:pPr>
            <a:r>
              <a:rPr lang="en-US" sz="1800" kern="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19100" y="5808536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kern="0" dirty="0" err="1">
                <a:cs typeface="Times New Roman" pitchFamily="18" charset="0"/>
              </a:rPr>
              <a:t>Em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có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nhận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xét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gì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về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sự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đa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dạng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của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lớp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chim</a:t>
            </a:r>
            <a:r>
              <a:rPr lang="en-US" sz="2400" kern="0" dirty="0">
                <a:cs typeface="Times New Roman" pitchFamily="18" charset="0"/>
              </a:rPr>
              <a:t> ?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400" kern="0" dirty="0">
                <a:cs typeface="Times New Roman" pitchFamily="18" charset="0"/>
              </a:rPr>
              <a:t>( </a:t>
            </a:r>
            <a:r>
              <a:rPr lang="en-US" sz="2400" kern="0" dirty="0" err="1">
                <a:cs typeface="Times New Roman" pitchFamily="18" charset="0"/>
              </a:rPr>
              <a:t>số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loài</a:t>
            </a:r>
            <a:r>
              <a:rPr lang="en-US" sz="2400" kern="0" dirty="0">
                <a:cs typeface="Times New Roman" pitchFamily="18" charset="0"/>
              </a:rPr>
              <a:t>, </a:t>
            </a:r>
            <a:r>
              <a:rPr lang="en-US" sz="2400" kern="0" dirty="0" err="1">
                <a:cs typeface="Times New Roman" pitchFamily="18" charset="0"/>
              </a:rPr>
              <a:t>môi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trường</a:t>
            </a:r>
            <a:r>
              <a:rPr lang="en-US" sz="2400" kern="0" dirty="0">
                <a:cs typeface="Times New Roman" pitchFamily="18" charset="0"/>
              </a:rPr>
              <a:t> , </a:t>
            </a:r>
            <a:r>
              <a:rPr lang="en-US" sz="2400" kern="0" dirty="0" err="1">
                <a:cs typeface="Times New Roman" pitchFamily="18" charset="0"/>
              </a:rPr>
              <a:t>cấu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tạo</a:t>
            </a:r>
            <a:r>
              <a:rPr lang="en-US" sz="2400" kern="0" dirty="0">
                <a:cs typeface="Times New Roman" pitchFamily="18" charset="0"/>
              </a:rPr>
              <a:t>, </a:t>
            </a:r>
            <a:r>
              <a:rPr lang="en-US" sz="2400" kern="0" dirty="0" err="1">
                <a:cs typeface="Times New Roman" pitchFamily="18" charset="0"/>
              </a:rPr>
              <a:t>tập</a:t>
            </a:r>
            <a:r>
              <a:rPr lang="en-US" sz="2400" kern="0" dirty="0">
                <a:cs typeface="Times New Roman" pitchFamily="18" charset="0"/>
              </a:rPr>
              <a:t> </a:t>
            </a:r>
            <a:r>
              <a:rPr lang="en-US" sz="2400" kern="0" dirty="0" err="1">
                <a:cs typeface="Times New Roman" pitchFamily="18" charset="0"/>
              </a:rPr>
              <a:t>tính</a:t>
            </a:r>
            <a:r>
              <a:rPr lang="en-US" sz="2400" kern="0" dirty="0">
                <a:cs typeface="Times New Roman" pitchFamily="18" charset="0"/>
              </a:rPr>
              <a:t> 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400" kern="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1473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  <p:bldP spid="35" grpId="0"/>
      <p:bldP spid="52" grpId="0"/>
      <p:bldP spid="53" grpId="0"/>
      <p:bldP spid="55" grpId="0"/>
      <p:bldP spid="56" grpId="0"/>
      <p:bldP spid="58" grpId="0"/>
      <p:bldP spid="59" grpId="0"/>
      <p:bldP spid="61" grpId="0"/>
      <p:bldP spid="62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219200"/>
            <a:ext cx="9144000" cy="5638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E1A50-FF12-4843-9F35-E53360B0D932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1" y="404664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2438400"/>
            <a:ext cx="487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con 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bay 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2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19600" y="2057400"/>
            <a:ext cx="4038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4000" baseline="30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aseline="30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aseline="30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000" baseline="300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graphicFrame>
        <p:nvGraphicFramePr>
          <p:cNvPr id="9" name="Group 179"/>
          <p:cNvGraphicFramePr>
            <a:graphicFrameLocks noGrp="1"/>
          </p:cNvGraphicFramePr>
          <p:nvPr/>
        </p:nvGraphicFramePr>
        <p:xfrm>
          <a:off x="6477000" y="2667000"/>
          <a:ext cx="2346325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44132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Ũ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22"/>
          <p:cNvGraphicFramePr>
            <a:graphicFrameLocks noGrp="1"/>
          </p:cNvGraphicFramePr>
          <p:nvPr/>
        </p:nvGraphicFramePr>
        <p:xfrm>
          <a:off x="6096000" y="5334000"/>
          <a:ext cx="1143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441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Group 32"/>
          <p:cNvGraphicFramePr>
            <a:graphicFrameLocks noGrp="1"/>
          </p:cNvGraphicFramePr>
          <p:nvPr/>
        </p:nvGraphicFramePr>
        <p:xfrm>
          <a:off x="6477000" y="4267200"/>
          <a:ext cx="1524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Group 44"/>
          <p:cNvGraphicFramePr>
            <a:graphicFrameLocks noGrp="1"/>
          </p:cNvGraphicFramePr>
          <p:nvPr/>
        </p:nvGraphicFramePr>
        <p:xfrm>
          <a:off x="6477000" y="5867400"/>
          <a:ext cx="762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Group 52"/>
          <p:cNvGraphicFramePr>
            <a:graphicFrameLocks noGrp="1"/>
          </p:cNvGraphicFramePr>
          <p:nvPr/>
        </p:nvGraphicFramePr>
        <p:xfrm>
          <a:off x="6096000" y="3733800"/>
          <a:ext cx="762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Ấ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Group 60"/>
          <p:cNvGraphicFramePr>
            <a:graphicFrameLocks noGrp="1"/>
          </p:cNvGraphicFramePr>
          <p:nvPr/>
        </p:nvGraphicFramePr>
        <p:xfrm>
          <a:off x="4953000" y="4800600"/>
          <a:ext cx="2286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Group 76"/>
          <p:cNvGraphicFramePr>
            <a:graphicFrameLocks noGrp="1"/>
          </p:cNvGraphicFramePr>
          <p:nvPr/>
        </p:nvGraphicFramePr>
        <p:xfrm>
          <a:off x="4953000" y="3200400"/>
          <a:ext cx="2286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Group 180"/>
          <p:cNvGraphicFramePr>
            <a:graphicFrameLocks noGrp="1"/>
          </p:cNvGraphicFramePr>
          <p:nvPr/>
        </p:nvGraphicFramePr>
        <p:xfrm>
          <a:off x="6477000" y="2667000"/>
          <a:ext cx="23622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4572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Group 108"/>
          <p:cNvGraphicFramePr>
            <a:graphicFrameLocks noGrp="1"/>
          </p:cNvGraphicFramePr>
          <p:nvPr/>
        </p:nvGraphicFramePr>
        <p:xfrm>
          <a:off x="6096000" y="5334000"/>
          <a:ext cx="1143000" cy="550863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Group 118"/>
          <p:cNvGraphicFramePr>
            <a:graphicFrameLocks noGrp="1"/>
          </p:cNvGraphicFramePr>
          <p:nvPr/>
        </p:nvGraphicFramePr>
        <p:xfrm>
          <a:off x="6477000" y="4267200"/>
          <a:ext cx="1524000" cy="549275"/>
        </p:xfrm>
        <a:graphic>
          <a:graphicData uri="http://schemas.openxmlformats.org/drawingml/2006/table">
            <a:tbl>
              <a:tblPr/>
              <a:tblGrid>
                <a:gridCol w="381000"/>
                <a:gridCol w="382588"/>
                <a:gridCol w="379412"/>
                <a:gridCol w="38100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Group 130"/>
          <p:cNvGraphicFramePr>
            <a:graphicFrameLocks noGrp="1"/>
          </p:cNvGraphicFramePr>
          <p:nvPr/>
        </p:nvGraphicFramePr>
        <p:xfrm>
          <a:off x="6477000" y="5867400"/>
          <a:ext cx="762000" cy="549275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Group 138"/>
          <p:cNvGraphicFramePr>
            <a:graphicFrameLocks noGrp="1"/>
          </p:cNvGraphicFramePr>
          <p:nvPr/>
        </p:nvGraphicFramePr>
        <p:xfrm>
          <a:off x="6096000" y="3733800"/>
          <a:ext cx="762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Group 146"/>
          <p:cNvGraphicFramePr>
            <a:graphicFrameLocks noGrp="1"/>
          </p:cNvGraphicFramePr>
          <p:nvPr/>
        </p:nvGraphicFramePr>
        <p:xfrm>
          <a:off x="4953000" y="4800600"/>
          <a:ext cx="2286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Group 162"/>
          <p:cNvGraphicFramePr>
            <a:graphicFrameLocks noGrp="1"/>
          </p:cNvGraphicFramePr>
          <p:nvPr/>
        </p:nvGraphicFramePr>
        <p:xfrm>
          <a:off x="4953000" y="3200400"/>
          <a:ext cx="2286000" cy="518160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  <a:gridCol w="381000"/>
                <a:gridCol w="381000"/>
                <a:gridCol w="381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" name="AutoShape 203"/>
          <p:cNvSpPr>
            <a:spLocks noChangeArrowheads="1"/>
          </p:cNvSpPr>
          <p:nvPr/>
        </p:nvSpPr>
        <p:spPr bwMode="auto">
          <a:xfrm>
            <a:off x="5181600" y="1371600"/>
            <a:ext cx="3581400" cy="914400"/>
          </a:xfrm>
          <a:prstGeom prst="octagon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3400" b="1">
                <a:solidFill>
                  <a:srgbClr val="549406"/>
                </a:solidFill>
                <a:latin typeface="Times New Roman" pitchFamily="18" charset="0"/>
                <a:cs typeface="Times New Roman" pitchFamily="18" charset="0"/>
              </a:rPr>
              <a:t>Trò chơi ô chữ</a:t>
            </a:r>
          </a:p>
        </p:txBody>
      </p:sp>
    </p:spTree>
    <p:extLst>
      <p:ext uri="{BB962C8B-B14F-4D97-AF65-F5344CB8AC3E}">
        <p14:creationId xmlns:p14="http://schemas.microsoft.com/office/powerpoint/2010/main" val="35483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357994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GB" sz="35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GB" sz="35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5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GB" sz="3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5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4200"/>
            <a:ext cx="2872680" cy="303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Chim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ăn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sâu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bọ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gặm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itchFamily="18" charset="0"/>
              </a:rPr>
              <a:t>nhấm</a:t>
            </a: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16388" name="Right Arrow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altLang="en-US"/>
          </a:p>
        </p:txBody>
      </p:sp>
      <p:pic>
        <p:nvPicPr>
          <p:cNvPr id="16389" name="Picture 9" descr="https://encrypted-tbn1.gstatic.com/images?q=tbn:ANd9GcRxJQq0C6AKH5eMandfONbCBLgkBBGZlBeFu_wwQKmxY-uOmNf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84" y="609600"/>
            <a:ext cx="2802615" cy="301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" descr="https://encrypted-tbn2.gstatic.com/images?q=tbn:ANd9GcRbKQPuZ0ZzbdTziJBzmaLzQVEiUIK4WA01d2jKNwkgDxAJvC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51" y="609408"/>
            <a:ext cx="2732549" cy="300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1" descr="https://encrypted-tbn1.gstatic.com/images?q=tbn:ANd9GcRmy98WUS8fJwyHNKP5Nmi2xjLiB3sMUlYtPXOQjswfKn-ODhC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251" y="3876482"/>
            <a:ext cx="2732549" cy="273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https://encrypted-tbn1.gstatic.com/images?q=tbn:ANd9GcTb9JsNvGPJubp72xQgvZPjiBGCCvXiCfT8rpO8M-2tJiGjCeP3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84" y="3886200"/>
            <a:ext cx="2802615" cy="27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https://encrypted-tbn1.gstatic.com/images?q=tbn:ANd9GcSfcwJrJXAWBqYD4PFEhJk0xVutHw_aZ1lpHdIxBzHA8bX56K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6200"/>
            <a:ext cx="2872680" cy="273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0" y="0"/>
            <a:ext cx="9144000" cy="4924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Picture 58" descr="https://encrypted-tbn3.gstatic.com/images?q=tbn:ANd9GcSLnkxwAY0_SDZV7XntCh7TMbvFDBBcbRocbZ0I25xKaSq8BS5B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79" y="584200"/>
            <a:ext cx="2667563" cy="231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5" descr="https://encrypted-tbn2.gstatic.com/images?q=tbn:ANd9GcSQg3rPWr1Hk5krlQ_Qc1aOmuO9f1286KkguamP5gunyV5lei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69" y="584200"/>
            <a:ext cx="2543485" cy="231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7" y="595462"/>
            <a:ext cx="2767597" cy="2310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8" y="3235029"/>
            <a:ext cx="2784525" cy="314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095" y="3231586"/>
            <a:ext cx="2674678" cy="314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231586"/>
            <a:ext cx="2582098" cy="31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0" y="37195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15366" name="Text Box 12"/>
          <p:cNvSpPr txBox="1">
            <a:spLocks noChangeArrowheads="1"/>
          </p:cNvSpPr>
          <p:nvPr/>
        </p:nvSpPr>
        <p:spPr bwMode="auto">
          <a:xfrm>
            <a:off x="5562600" y="6491288"/>
            <a:ext cx="3579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381000" y="1981200"/>
            <a:ext cx="1981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304800" y="1905000"/>
            <a:ext cx="213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5865813" y="5943600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5370" name="Text Box 16"/>
          <p:cNvSpPr txBox="1">
            <a:spLocks noChangeArrowheads="1"/>
          </p:cNvSpPr>
          <p:nvPr/>
        </p:nvSpPr>
        <p:spPr bwMode="auto">
          <a:xfrm>
            <a:off x="457200" y="19812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Times New Roman" pitchFamily="18" charset="0"/>
            </a:endParaRPr>
          </a:p>
        </p:txBody>
      </p:sp>
      <p:sp>
        <p:nvSpPr>
          <p:cNvPr id="15379" name="TextBox 26"/>
          <p:cNvSpPr txBox="1">
            <a:spLocks noChangeArrowheads="1"/>
          </p:cNvSpPr>
          <p:nvPr/>
        </p:nvSpPr>
        <p:spPr bwMode="auto">
          <a:xfrm>
            <a:off x="2117200" y="128180"/>
            <a:ext cx="4782723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Cung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</a:rPr>
              <a:t>cấp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FF"/>
                </a:solidFill>
                <a:latin typeface="Times New Roman" pitchFamily="18" charset="0"/>
              </a:rPr>
              <a:t>thịt</a:t>
            </a:r>
            <a:r>
              <a:rPr lang="en-US" altLang="en-US" sz="3000" b="1" dirty="0" smtClean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</a:rPr>
              <a:t>trứng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15376" name="Right Arrow 2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839200" y="6553200"/>
            <a:ext cx="228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7" y="905119"/>
            <a:ext cx="3933319" cy="2393253"/>
          </a:xfrm>
          <a:prstGeom prst="rect">
            <a:avLst/>
          </a:prstGeom>
        </p:spPr>
      </p:pic>
      <p:pic>
        <p:nvPicPr>
          <p:cNvPr id="1026" name="Picture 2" descr="Kết quả hình ảnh cho trứng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216" y="947739"/>
            <a:ext cx="3845414" cy="229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86" y="3424055"/>
            <a:ext cx="3845414" cy="274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387" y="3483586"/>
            <a:ext cx="4116464" cy="27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803</Words>
  <Application>Microsoft Office PowerPoint</Application>
  <PresentationFormat>On-screen Show (4:3)</PresentationFormat>
  <Paragraphs>164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Hanoi</cp:lastModifiedBy>
  <cp:revision>121</cp:revision>
  <dcterms:created xsi:type="dcterms:W3CDTF">2017-02-22T03:50:16Z</dcterms:created>
  <dcterms:modified xsi:type="dcterms:W3CDTF">2020-04-07T00:12:44Z</dcterms:modified>
</cp:coreProperties>
</file>